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88"/>
    <p:restoredTop sz="86434"/>
  </p:normalViewPr>
  <p:slideViewPr>
    <p:cSldViewPr snapToGrid="0" snapToObjects="1">
      <p:cViewPr varScale="1">
        <p:scale>
          <a:sx n="66" d="100"/>
          <a:sy n="66" d="100"/>
        </p:scale>
        <p:origin x="492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67B46-BF97-8447-924A-5B2E8DDD9A02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26EF6-D84E-1449-B6C2-64800C6C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15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 positive</a:t>
            </a:r>
            <a:r>
              <a:rPr lang="en-US" baseline="0" dirty="0"/>
              <a:t> rate for a decade of mammograms is 50%; for single mammogram at least 7%; some studies say higher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26EF6-D84E-1449-B6C2-64800C6CC2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68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 positive</a:t>
            </a:r>
            <a:r>
              <a:rPr lang="en-US" baseline="0" dirty="0"/>
              <a:t> rate for a decade of mammograms is 50%; for single mammogram at least 7%; some studies say higher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26EF6-D84E-1449-B6C2-64800C6CC2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5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False positive</a:t>
            </a:r>
            <a:r>
              <a:rPr lang="en-US" baseline="0" dirty="0"/>
              <a:t> rate for a decade of mammograms is 50%; for single mammogram at least 7%; some studies say higher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26EF6-D84E-1449-B6C2-64800C6CC2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7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40386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dirty="0"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+mj-lt"/>
                <a:ea typeface="+mn-ea"/>
              </a:defRPr>
            </a:lvl1pPr>
          </a:lstStyle>
          <a:p>
            <a:fld id="{278942F3-D38B-9E4E-8F6B-135673EB02A0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dirty="0">
                <a:latin typeface="+mj-lt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charset="0"/>
              </a:defRPr>
            </a:lvl1pPr>
          </a:lstStyle>
          <a:p>
            <a:fld id="{C719FA06-4659-1744-B1E8-EF72914AC5BF}" type="slidenum">
              <a:rPr lang="en-US" smtClean="0"/>
              <a:t>‹#›</a:t>
            </a:fld>
            <a:endParaRPr 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6306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charset="0"/>
        <a:buChar char="n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charset="0"/>
        <a:buChar char="q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charset="0"/>
        <a:buChar char="n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charset="0"/>
        <a:buChar char="q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udri.org/aidwatcharchive/2011/03/the-congressional-muslim-terrorism-hearings-the-mathematical-witness-transcript" TargetMode="External"/><Relationship Id="rId2" Type="http://schemas.openxmlformats.org/officeDocument/2006/relationships/hyperlink" Target="https://www.schneier.com/blog/archives/2006/07/terrorists_data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hefifthcolumnnews.com/2017/01/what-are-the-chances-that-a-muslim-is-a-terrorist/" TargetMode="External"/><Relationship Id="rId4" Type="http://schemas.openxmlformats.org/officeDocument/2006/relationships/hyperlink" Target="http://econlog.econlib.org/archives/2013/04/better_living_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Terrorist Surveillance Effectiveness: A Bayes Law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Robert H. Sloan</a:t>
            </a:r>
          </a:p>
          <a:p>
            <a:r>
              <a:rPr lang="en-US" dirty="0"/>
              <a:t>Richard Warner</a:t>
            </a:r>
          </a:p>
          <a:p>
            <a:endParaRPr lang="en-US" dirty="0"/>
          </a:p>
          <a:p>
            <a:r>
              <a:rPr lang="en-US" dirty="0"/>
              <a:t>April 2017</a:t>
            </a:r>
          </a:p>
        </p:txBody>
      </p:sp>
    </p:spTree>
    <p:extLst>
      <p:ext uri="{BB962C8B-B14F-4D97-AF65-F5344CB8AC3E}">
        <p14:creationId xmlns:p14="http://schemas.microsoft.com/office/powerpoint/2010/main" val="889102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 (aka Bayes law)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 for updating an a priori probability of something based on additional information</a:t>
            </a:r>
          </a:p>
          <a:p>
            <a:r>
              <a:rPr lang="en-US" dirty="0"/>
              <a:t>E.g., updating the probability that an individual has cancer starting with probability that an arbitrary human has ever had cancer (perhaps 2% in US) based on their age </a:t>
            </a:r>
          </a:p>
          <a:p>
            <a:r>
              <a:rPr lang="en-US" dirty="0"/>
              <a:t>One punchline: Something that is incredibly rare in population overall, still relatively rare even with positive information</a:t>
            </a:r>
          </a:p>
          <a:p>
            <a:pPr lvl="1"/>
            <a:r>
              <a:rPr lang="en-US" dirty="0"/>
              <a:t>E.g., breast cancer in man (perhaps 0.01%) still unlikely even if I tell you man is 65–75 (most likely age)</a:t>
            </a:r>
          </a:p>
        </p:txBody>
      </p:sp>
    </p:spTree>
    <p:extLst>
      <p:ext uri="{BB962C8B-B14F-4D97-AF65-F5344CB8AC3E}">
        <p14:creationId xmlns:p14="http://schemas.microsoft.com/office/powerpoint/2010/main" val="171278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Bayes’ Theorem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P(A|B) = (P(A) P(B|A)) / P(B)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dirty="0"/>
              <a:t>That is, the conditional probability of an event A (e.g., this dude is a terrorist) given that B is true (e.g., that such-and-such check of this dude came up flashing red) is equal to a priori probability of A times the conditional probability of B given A, all divided by the probability of B</a:t>
            </a:r>
          </a:p>
        </p:txBody>
      </p:sp>
    </p:spTree>
    <p:extLst>
      <p:ext uri="{BB962C8B-B14F-4D97-AF65-F5344CB8AC3E}">
        <p14:creationId xmlns:p14="http://schemas.microsoft.com/office/powerpoint/2010/main" val="101092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 and the terrorist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Recall P(A|B) = (P(A) P(B|A)) / P(B)</a:t>
            </a:r>
          </a:p>
          <a:p>
            <a:pPr lvl="0"/>
            <a:r>
              <a:rPr lang="en-US" dirty="0"/>
              <a:t>Let A be event somebody in the US is serious terrorist. Say 1000 terrorists (seems </a:t>
            </a:r>
            <a:r>
              <a:rPr lang="en-US" dirty="0" err="1"/>
              <a:t>kinda</a:t>
            </a:r>
            <a:r>
              <a:rPr lang="en-US" dirty="0"/>
              <a:t> high) out of ~300 Million people.</a:t>
            </a:r>
          </a:p>
          <a:p>
            <a:pPr lvl="1"/>
            <a:r>
              <a:rPr lang="en-US" dirty="0"/>
              <a:t>P(A) = 1000/3,000,000 = 1/300,000 = 0.0000033 = 0.00033%</a:t>
            </a:r>
          </a:p>
          <a:p>
            <a:r>
              <a:rPr lang="en-US" dirty="0"/>
              <a:t>Let B be event super-duper NSA phone and email test says person serious terrorist. Say B is great test, and correctly identifies 80% of true terrorists, and falsely labels only 0.01% of innocent people as terrorists.  </a:t>
            </a:r>
          </a:p>
          <a:p>
            <a:pPr lvl="1"/>
            <a:r>
              <a:rPr lang="en-US" dirty="0"/>
              <a:t>P(B|A)= 0.8 = 80% and P(B) ≈ 0.0001= 0.01%</a:t>
            </a:r>
          </a:p>
        </p:txBody>
      </p:sp>
    </p:spTree>
    <p:extLst>
      <p:ext uri="{BB962C8B-B14F-4D97-AF65-F5344CB8AC3E}">
        <p14:creationId xmlns:p14="http://schemas.microsoft.com/office/powerpoint/2010/main" val="21313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 Theorem and the terrorist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Recall P(A|B) = (P(A) P(B|A)) / P(B)</a:t>
            </a:r>
          </a:p>
          <a:p>
            <a:pPr lvl="0"/>
            <a:r>
              <a:rPr lang="en-US" dirty="0"/>
              <a:t>Let A be event somebody in the US is serious terrorist. </a:t>
            </a:r>
          </a:p>
          <a:p>
            <a:pPr lvl="1"/>
            <a:r>
              <a:rPr lang="en-US" dirty="0"/>
              <a:t>P(A) = 1000/3,000,000 = 1/300,000 = 0.0000033 = 0.00033%</a:t>
            </a:r>
          </a:p>
          <a:p>
            <a:r>
              <a:rPr lang="en-US" dirty="0"/>
              <a:t>B: NSA phone and email test says serious terrorist. </a:t>
            </a:r>
          </a:p>
          <a:p>
            <a:pPr lvl="1"/>
            <a:r>
              <a:rPr lang="en-US" dirty="0"/>
              <a:t>P(B|A)= 0.8 = 80% and P(B) ≈ 0.0001= 0.01% (Really great test!)</a:t>
            </a:r>
          </a:p>
          <a:p>
            <a:r>
              <a:rPr lang="en-US" dirty="0"/>
              <a:t>P(A|B) = P(terrorist | test) = (0.0000033 * 0.8)/(0.0001) = 0.0266 = 2.66%</a:t>
            </a:r>
          </a:p>
          <a:p>
            <a:pPr lvl="1"/>
            <a:r>
              <a:rPr lang="en-US" dirty="0"/>
              <a:t>So test is useless for, e.g., jailing somebody</a:t>
            </a:r>
          </a:p>
        </p:txBody>
      </p:sp>
    </p:spTree>
    <p:extLst>
      <p:ext uri="{BB962C8B-B14F-4D97-AF65-F5344CB8AC3E}">
        <p14:creationId xmlns:p14="http://schemas.microsoft.com/office/powerpoint/2010/main" val="168788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test good for detailed investigation?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Let A be event somebody in the US is serious terrorist. </a:t>
            </a:r>
          </a:p>
          <a:p>
            <a:pPr lvl="1"/>
            <a:r>
              <a:rPr lang="en-US" dirty="0"/>
              <a:t>P(A) = 1000/3,000,000 = 1/300,000 = 0.0000033 = 0.00033%</a:t>
            </a:r>
          </a:p>
          <a:p>
            <a:r>
              <a:rPr lang="en-US" dirty="0"/>
              <a:t>B: NSA phone and email test says serious terrorist. </a:t>
            </a:r>
          </a:p>
          <a:p>
            <a:pPr lvl="1"/>
            <a:r>
              <a:rPr lang="en-US" dirty="0"/>
              <a:t>P(B|A)= 0.8 = 80% and P(B) ≈ 0.0001= 0.01% (Really great test!)</a:t>
            </a:r>
          </a:p>
          <a:p>
            <a:r>
              <a:rPr lang="en-US" dirty="0"/>
              <a:t>P(A|B) = P(terrorist | test)  = 2.66% from Bayes, but</a:t>
            </a:r>
          </a:p>
          <a:p>
            <a:r>
              <a:rPr lang="en-US" dirty="0"/>
              <a:t>How many 2.66%-likely terrorists to investigate?</a:t>
            </a:r>
          </a:p>
          <a:p>
            <a:r>
              <a:rPr lang="en-US" dirty="0"/>
              <a:t>0.01% of 300 million, or 30,000: Way too many to start assigning serious person hours to each one, and given low probability, presumably huge injustice problem to, e.g., put all on do-not-fly list</a:t>
            </a:r>
          </a:p>
        </p:txBody>
      </p:sp>
    </p:spTree>
    <p:extLst>
      <p:ext uri="{BB962C8B-B14F-4D97-AF65-F5344CB8AC3E}">
        <p14:creationId xmlns:p14="http://schemas.microsoft.com/office/powerpoint/2010/main" val="150468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take-away: Futility of surveillance for terrorism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Amazingly great </a:t>
            </a:r>
            <a:r>
              <a:rPr lang="en-US" strike="sngStrike" dirty="0" err="1"/>
              <a:t>Cylon</a:t>
            </a:r>
            <a:r>
              <a:rPr lang="en-US" dirty="0"/>
              <a:t> terrorist-in-the-US detector (80% detection, 0.01% false positive rate) would give</a:t>
            </a:r>
          </a:p>
          <a:p>
            <a:pPr lvl="1"/>
            <a:r>
              <a:rPr lang="en-US" dirty="0"/>
              <a:t>Those identified as terrorists very unlikely to be terrorists (&lt; 3%)</a:t>
            </a:r>
          </a:p>
          <a:p>
            <a:pPr lvl="2"/>
            <a:r>
              <a:rPr lang="en-US" dirty="0"/>
              <a:t>(Bayes’ Theorem)</a:t>
            </a:r>
          </a:p>
          <a:p>
            <a:pPr lvl="1"/>
            <a:r>
              <a:rPr lang="en-US" dirty="0"/>
              <a:t>Way too big a pool of potential terrorists (30,000) to conduct detailed human-team investigation on each</a:t>
            </a:r>
          </a:p>
          <a:p>
            <a:pPr lvl="2"/>
            <a:r>
              <a:rPr lang="en-US" dirty="0"/>
              <a:t>(</a:t>
            </a:r>
            <a:r>
              <a:rPr lang="en-US"/>
              <a:t>Simple multiplication)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2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is data mining useless?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all, 80% detection rate and 0.01% false positive rate </a:t>
            </a:r>
            <a:r>
              <a:rPr lang="en-US" i="1" dirty="0"/>
              <a:t>vastly</a:t>
            </a:r>
            <a:r>
              <a:rPr lang="en-US" dirty="0"/>
              <a:t> better than almost all tests we know</a:t>
            </a:r>
          </a:p>
          <a:p>
            <a:r>
              <a:rPr lang="en-US" dirty="0"/>
              <a:t>So what are such data-mining type tests good for?</a:t>
            </a:r>
          </a:p>
          <a:p>
            <a:pPr lvl="1"/>
            <a:r>
              <a:rPr lang="en-US" dirty="0"/>
              <a:t>Cases like targeting advertising, where there is financial win from somewhat better targeting, and we are very prepared to live with false positives (network </a:t>
            </a:r>
            <a:r>
              <a:rPr lang="en-US" dirty="0" err="1"/>
              <a:t>tv</a:t>
            </a:r>
            <a:r>
              <a:rPr lang="en-US" dirty="0"/>
              <a:t> commercials, billboards, mass snail mail)</a:t>
            </a:r>
          </a:p>
          <a:p>
            <a:pPr lvl="1"/>
            <a:r>
              <a:rPr lang="en-US" dirty="0"/>
              <a:t>And/or</a:t>
            </a:r>
          </a:p>
          <a:p>
            <a:pPr lvl="1"/>
            <a:r>
              <a:rPr lang="en-US" dirty="0"/>
              <a:t>Cases where a priori rates not so low as for terrorists (e.g., detecting credit card fraud)</a:t>
            </a:r>
          </a:p>
          <a:p>
            <a:pPr lvl="1"/>
            <a:r>
              <a:rPr lang="en-US" dirty="0"/>
              <a:t>And/or</a:t>
            </a:r>
          </a:p>
          <a:p>
            <a:pPr lvl="1"/>
            <a:r>
              <a:rPr lang="en-US" dirty="0"/>
              <a:t>Cases with obvious next step in testing (mammography)</a:t>
            </a:r>
          </a:p>
        </p:txBody>
      </p:sp>
    </p:spTree>
    <p:extLst>
      <p:ext uri="{BB962C8B-B14F-4D97-AF65-F5344CB8AC3E}">
        <p14:creationId xmlns:p14="http://schemas.microsoft.com/office/powerpoint/2010/main" val="168068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unique observation of Profs. Sloan &amp; Warner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34886"/>
            <a:ext cx="10972800" cy="4530725"/>
          </a:xfrm>
        </p:spPr>
        <p:txBody>
          <a:bodyPr/>
          <a:lstStyle/>
          <a:p>
            <a:r>
              <a:rPr lang="en-US" sz="2800" dirty="0">
                <a:hlinkClick r:id="rId2"/>
              </a:rPr>
              <a:t>https://www.schneier.com/blog/archives/2006/07/terrorists_data.html</a:t>
            </a:r>
            <a:r>
              <a:rPr lang="en-US" sz="2800" dirty="0"/>
              <a:t> </a:t>
            </a:r>
          </a:p>
          <a:p>
            <a:r>
              <a:rPr lang="en-US" sz="2800" dirty="0">
                <a:hlinkClick r:id="rId3"/>
              </a:rPr>
              <a:t>http://www.nyudri.org/aidwatcharchive/2011/03/the-congressional-muslim-terrorism-hearings-the-mathematical-witness-transcript</a:t>
            </a:r>
            <a:r>
              <a:rPr lang="en-US" sz="2800" dirty="0"/>
              <a:t> </a:t>
            </a:r>
          </a:p>
          <a:p>
            <a:r>
              <a:rPr lang="en-US" sz="2800" dirty="0">
                <a:hlinkClick r:id="rId4"/>
              </a:rPr>
              <a:t>http://econlog.econlib.org/archives/2013/04/better_living_t.html</a:t>
            </a:r>
            <a:endParaRPr lang="en-US" sz="2800" dirty="0"/>
          </a:p>
          <a:p>
            <a:r>
              <a:rPr lang="en-US" sz="2800" dirty="0">
                <a:hlinkClick r:id="rId5"/>
              </a:rPr>
              <a:t>http://thefifthcolumnnews.com/2017/01/what-are-the-chances-that-a-muslim-is-a-terrorist/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2967182"/>
      </p:ext>
    </p:extLst>
  </p:cSld>
  <p:clrMapOvr>
    <a:masterClrMapping/>
  </p:clrMapOvr>
</p:sld>
</file>

<file path=ppt/theme/theme1.xml><?xml version="1.0" encoding="utf-8"?>
<a:theme xmlns:a="http://schemas.openxmlformats.org/drawingml/2006/main" name="WarnerOrange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WarnerOrangeEdge</Template>
  <TotalTime>77</TotalTime>
  <Words>922</Words>
  <Application>Microsoft Office PowerPoint</Application>
  <PresentationFormat>Widescreen</PresentationFormat>
  <Paragraphs>63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Garamond</vt:lpstr>
      <vt:lpstr>Wingdings</vt:lpstr>
      <vt:lpstr>WarnerOrangeEdge</vt:lpstr>
      <vt:lpstr>Terrorist Surveillance Effectiveness: A Bayes Law Analysis</vt:lpstr>
      <vt:lpstr>Bayes Theorem (aka Bayes law)</vt:lpstr>
      <vt:lpstr>Bayes’ Theorem Statement</vt:lpstr>
      <vt:lpstr>Bayes Theorem and the terrorist</vt:lpstr>
      <vt:lpstr>Bayes Theorem and the terrorist</vt:lpstr>
      <vt:lpstr>Is test good for detailed investigation?</vt:lpstr>
      <vt:lpstr>Key take-away: Futility of surveillance for terrorism detection</vt:lpstr>
      <vt:lpstr>So is data mining useless?</vt:lpstr>
      <vt:lpstr>Not unique observation of Profs. Sloan &amp; Warner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Terrorist Surveillance Effectiveness: A Bayes Law Analysis</dc:title>
  <dc:creator>Robert Sloan</dc:creator>
  <cp:lastModifiedBy>Richard Warner</cp:lastModifiedBy>
  <cp:revision>10</cp:revision>
  <dcterms:created xsi:type="dcterms:W3CDTF">2017-04-23T19:11:27Z</dcterms:created>
  <dcterms:modified xsi:type="dcterms:W3CDTF">2024-03-06T16:25:05Z</dcterms:modified>
</cp:coreProperties>
</file>